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098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03FDE9-77F4-4DFB-9E9A-126C44B65482}" type="datetimeFigureOut">
              <a:rPr lang="en-US" smtClean="0"/>
              <a:t>12/5/2011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ED4E2C-A2AE-4FF6-A641-84549549F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57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58CD1-7CD2-4685-9F3B-67D5BDE3C7D9}" type="datetime1">
              <a:rPr lang="en-US" smtClean="0"/>
              <a:t>12/5/2011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850A7-C12E-4C54-B4F7-AA9D2C6FD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189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9E447-6BC1-4B3E-B03F-ECCB76E1901C}" type="datetime1">
              <a:rPr lang="en-US" smtClean="0"/>
              <a:t>12/5/2011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850A7-C12E-4C54-B4F7-AA9D2C6FD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99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594D5-C4EC-451B-A581-4F166836C2B9}" type="datetime1">
              <a:rPr lang="en-US" smtClean="0"/>
              <a:t>12/5/2011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850A7-C12E-4C54-B4F7-AA9D2C6FD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477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E58A0-E90F-432F-9D1E-4FA6175C57B5}" type="datetime1">
              <a:rPr lang="en-US" smtClean="0"/>
              <a:t>12/5/2011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850A7-C12E-4C54-B4F7-AA9D2C6FD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91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495EA-5D6B-4166-B70F-FFE0DEE8CDA6}" type="datetime1">
              <a:rPr lang="en-US" smtClean="0"/>
              <a:t>12/5/2011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850A7-C12E-4C54-B4F7-AA9D2C6FD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9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D9939-A1CF-4980-BF35-2A999489BAFD}" type="datetime1">
              <a:rPr lang="en-US" smtClean="0"/>
              <a:t>12/5/2011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850A7-C12E-4C54-B4F7-AA9D2C6FD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08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3828F-FDEB-4250-BEC7-6715BC6D1C2A}" type="datetime1">
              <a:rPr lang="en-US" smtClean="0"/>
              <a:t>12/5/2011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850A7-C12E-4C54-B4F7-AA9D2C6FD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070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3CFB9-D771-498E-8CC1-0FFD10421C6C}" type="datetime1">
              <a:rPr lang="en-US" smtClean="0"/>
              <a:t>12/5/2011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850A7-C12E-4C54-B4F7-AA9D2C6FD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23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F4D1B-464C-4F52-AC10-6B68A625783A}" type="datetime1">
              <a:rPr lang="en-US" smtClean="0"/>
              <a:t>12/5/2011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850A7-C12E-4C54-B4F7-AA9D2C6FD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43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BB435-440C-4C9E-A908-1385AFAB0467}" type="datetime1">
              <a:rPr lang="en-US" smtClean="0"/>
              <a:t>12/5/2011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850A7-C12E-4C54-B4F7-AA9D2C6FD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67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1DC46-A3C7-45D2-B489-61EA1C6DCC7F}" type="datetime1">
              <a:rPr lang="en-US" smtClean="0"/>
              <a:t>12/5/2011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850A7-C12E-4C54-B4F7-AA9D2C6FD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164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3BE1A-D16A-4CC5-A07E-2B9F4507F8C4}" type="datetime1">
              <a:rPr lang="en-US" smtClean="0"/>
              <a:t>12/5/2011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850A7-C12E-4C54-B4F7-AA9D2C6FD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92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4800"/>
            <a:ext cx="7772400" cy="1470025"/>
          </a:xfrm>
        </p:spPr>
        <p:txBody>
          <a:bodyPr/>
          <a:lstStyle/>
          <a:p>
            <a:r>
              <a:rPr lang="en-US" dirty="0" smtClean="0"/>
              <a:t>Simulation of Inverted Pendulum with Active Suspension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3886200"/>
            <a:ext cx="6629400" cy="1981200"/>
          </a:xfrm>
        </p:spPr>
        <p:txBody>
          <a:bodyPr>
            <a:normAutofit/>
          </a:bodyPr>
          <a:lstStyle/>
          <a:p>
            <a:r>
              <a:rPr lang="en-US" dirty="0" smtClean="0"/>
              <a:t>Daniel </a:t>
            </a:r>
            <a:r>
              <a:rPr lang="en-US" dirty="0" err="1" smtClean="0"/>
              <a:t>Sotingco</a:t>
            </a:r>
            <a:endParaRPr lang="en-US" dirty="0" smtClean="0"/>
          </a:p>
          <a:p>
            <a:r>
              <a:rPr lang="en-US" dirty="0" smtClean="0"/>
              <a:t>December 6, 2011</a:t>
            </a:r>
          </a:p>
          <a:p>
            <a:r>
              <a:rPr lang="en-US" dirty="0" smtClean="0"/>
              <a:t>2.152 Nonlinear Controls Final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850A7-C12E-4C54-B4F7-AA9D2C6FDC3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69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5800" y="-228600"/>
            <a:ext cx="7772400" cy="1470025"/>
          </a:xfrm>
        </p:spPr>
        <p:txBody>
          <a:bodyPr/>
          <a:lstStyle/>
          <a:p>
            <a:r>
              <a:rPr lang="en-US" dirty="0" smtClean="0"/>
              <a:t>System Model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914400"/>
            <a:ext cx="4263127" cy="5448731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850A7-C12E-4C54-B4F7-AA9D2C6FDC3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39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5800" y="-228600"/>
            <a:ext cx="7772400" cy="1470025"/>
          </a:xfrm>
        </p:spPr>
        <p:txBody>
          <a:bodyPr/>
          <a:lstStyle/>
          <a:p>
            <a:r>
              <a:rPr lang="en-US" dirty="0" smtClean="0"/>
              <a:t>Equations of Motion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24017"/>
            <a:ext cx="4263127" cy="544873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5490099" y="1447800"/>
                <a:ext cx="2102562" cy="468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/>
                        <m:t>𝑠𝑡𝑎𝑡𝑒</m:t>
                      </m:r>
                      <m:r>
                        <a:rPr lang="en-US" i="1"/>
                        <m:t>: </m:t>
                      </m:r>
                      <m:sSup>
                        <m:sSupPr>
                          <m:ctrlPr>
                            <a:rPr lang="en-US" i="1"/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/>
                              </m:ctrlPr>
                            </m:dPr>
                            <m:e>
                              <m:r>
                                <a:rPr lang="en-US" i="1"/>
                                <m:t>𝑥</m:t>
                              </m:r>
                              <m:r>
                                <a:rPr lang="en-US" i="1"/>
                                <m:t> </m:t>
                              </m:r>
                              <m:r>
                                <a:rPr lang="en-US" i="1"/>
                                <m:t>𝜃</m:t>
                              </m:r>
                              <m:r>
                                <a:rPr lang="en-US" i="1"/>
                                <m:t> </m:t>
                              </m:r>
                              <m:r>
                                <a:rPr lang="en-US" i="1"/>
                                <m:t>𝑙</m:t>
                              </m:r>
                              <m:r>
                                <a:rPr lang="en-US" i="1"/>
                                <m:t> 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/>
                                  </m:ctrlPr>
                                </m:accPr>
                                <m:e>
                                  <m:r>
                                    <a:rPr lang="en-US" i="1"/>
                                    <m:t>𝑥</m:t>
                                  </m:r>
                                </m:e>
                              </m:acc>
                              <m:r>
                                <a:rPr lang="en-US" i="1"/>
                                <m:t> 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/>
                                  </m:ctrlPr>
                                </m:accPr>
                                <m:e>
                                  <m:r>
                                    <a:rPr lang="en-US" i="1"/>
                                    <m:t>𝜃</m:t>
                                  </m:r>
                                </m:e>
                              </m:acc>
                              <m:r>
                                <a:rPr lang="en-US" i="1"/>
                                <m:t> 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/>
                                  </m:ctrlPr>
                                </m:accPr>
                                <m:e>
                                  <m:r>
                                    <a:rPr lang="en-US" i="1"/>
                                    <m:t>𝑙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i="1"/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99" y="1447800"/>
                <a:ext cx="2102562" cy="46807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5432391" y="2658752"/>
                <a:ext cx="2217978" cy="4654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/>
                        <m:t>𝑠𝑡𝑎𝑡𝑒</m:t>
                      </m:r>
                      <m:r>
                        <a:rPr lang="en-US" i="1"/>
                        <m:t>: </m:t>
                      </m:r>
                      <m:sSup>
                        <m:sSupPr>
                          <m:ctrlPr>
                            <a:rPr lang="en-US" i="1"/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/>
                              </m:ctrlPr>
                            </m:dPr>
                            <m:e>
                              <m:r>
                                <a:rPr lang="en-US" i="1"/>
                                <m:t>𝑥</m:t>
                              </m:r>
                              <m:r>
                                <a:rPr lang="en-US" i="1"/>
                                <m:t> </m:t>
                              </m:r>
                              <m:r>
                                <a:rPr lang="en-US" i="1"/>
                                <m:t>𝜃</m:t>
                              </m:r>
                              <m:r>
                                <a:rPr lang="en-US" i="1"/>
                                <m:t> </m:t>
                              </m:r>
                              <m:r>
                                <a:rPr lang="en-US" i="1"/>
                                <m:t>𝑦</m:t>
                              </m:r>
                              <m:r>
                                <a:rPr lang="en-US" i="1"/>
                                <m:t> 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/>
                                  </m:ctrlPr>
                                </m:accPr>
                                <m:e>
                                  <m:r>
                                    <a:rPr lang="en-US" i="1"/>
                                    <m:t>𝑥</m:t>
                                  </m:r>
                                </m:e>
                              </m:acc>
                              <m:r>
                                <a:rPr lang="en-US" i="1"/>
                                <m:t> 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/>
                                  </m:ctrlPr>
                                </m:accPr>
                                <m:e>
                                  <m:r>
                                    <a:rPr lang="en-US" i="1"/>
                                    <m:t>𝜃</m:t>
                                  </m:r>
                                </m:e>
                              </m:acc>
                              <m:r>
                                <a:rPr lang="en-US" i="1"/>
                                <m:t> 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/>
                                  </m:ctrlPr>
                                </m:accPr>
                                <m:e>
                                  <m:r>
                                    <a:rPr lang="en-US" i="1"/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i="1"/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391" y="2658752"/>
                <a:ext cx="2217978" cy="465448"/>
              </a:xfrm>
              <a:prstGeom prst="rect">
                <a:avLst/>
              </a:prstGeom>
              <a:blipFill rotWithShape="1">
                <a:blip r:embed="rId4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own Arrow 7"/>
          <p:cNvSpPr/>
          <p:nvPr/>
        </p:nvSpPr>
        <p:spPr>
          <a:xfrm>
            <a:off x="6350880" y="2057400"/>
            <a:ext cx="3810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5222974" y="4191000"/>
                <a:ext cx="2636811" cy="4076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/>
                          </m:ctrlPr>
                        </m:accPr>
                        <m:e>
                          <m:bar>
                            <m:barPr>
                              <m:ctrlPr>
                                <a:rPr lang="en-US" i="1"/>
                              </m:ctrlPr>
                            </m:barPr>
                            <m:e>
                              <m:r>
                                <a:rPr lang="en-US" i="1"/>
                                <m:t>𝑧</m:t>
                              </m:r>
                            </m:e>
                          </m:bar>
                        </m:e>
                      </m:acc>
                      <m:r>
                        <a:rPr lang="en-US" i="1"/>
                        <m:t>=</m:t>
                      </m:r>
                      <m:r>
                        <a:rPr lang="en-US" i="1"/>
                        <m:t>𝑓</m:t>
                      </m:r>
                      <m:d>
                        <m:dPr>
                          <m:ctrlPr>
                            <a:rPr lang="en-US" i="1"/>
                          </m:ctrlPr>
                        </m:dPr>
                        <m:e>
                          <m:bar>
                            <m:barPr>
                              <m:ctrlPr>
                                <a:rPr lang="en-US" i="1"/>
                              </m:ctrlPr>
                            </m:barPr>
                            <m:e>
                              <m:r>
                                <a:rPr lang="en-US" i="1"/>
                                <m:t>𝑧</m:t>
                              </m:r>
                            </m:e>
                          </m:bar>
                          <m:r>
                            <a:rPr lang="en-US" i="1"/>
                            <m:t>,</m:t>
                          </m:r>
                          <m:r>
                            <a:rPr lang="en-US" i="1"/>
                            <m:t>𝑑</m:t>
                          </m:r>
                          <m:r>
                            <a:rPr lang="en-US" i="1"/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i="1"/>
                              </m:ctrlPr>
                            </m:accPr>
                            <m:e>
                              <m:r>
                                <a:rPr lang="en-US" i="1"/>
                                <m:t>𝑑</m:t>
                              </m:r>
                            </m:e>
                          </m:acc>
                          <m:r>
                            <a:rPr lang="en-US" i="1"/>
                            <m:t>,</m:t>
                          </m:r>
                          <m:acc>
                            <m:accPr>
                              <m:chr m:val="̈"/>
                              <m:ctrlPr>
                                <a:rPr lang="en-US" i="1"/>
                              </m:ctrlPr>
                            </m:accPr>
                            <m:e>
                              <m:r>
                                <a:rPr lang="en-US" i="1"/>
                                <m:t>𝑑</m:t>
                              </m:r>
                            </m:e>
                          </m:acc>
                        </m:e>
                      </m:d>
                      <m:r>
                        <a:rPr lang="en-US" i="1"/>
                        <m:t>+</m:t>
                      </m:r>
                      <m:r>
                        <a:rPr lang="en-US" i="1"/>
                        <m:t>𝐵</m:t>
                      </m:r>
                      <m:d>
                        <m:dPr>
                          <m:ctrlPr>
                            <a:rPr lang="en-US" i="1"/>
                          </m:ctrlPr>
                        </m:dPr>
                        <m:e>
                          <m:bar>
                            <m:barPr>
                              <m:ctrlPr>
                                <a:rPr lang="en-US" i="1"/>
                              </m:ctrlPr>
                            </m:barPr>
                            <m:e>
                              <m:r>
                                <a:rPr lang="en-US" i="1"/>
                                <m:t>𝑧</m:t>
                              </m:r>
                            </m:e>
                          </m:bar>
                        </m:e>
                      </m:d>
                      <m:bar>
                        <m:barPr>
                          <m:ctrlPr>
                            <a:rPr lang="en-US" i="1"/>
                          </m:ctrlPr>
                        </m:barPr>
                        <m:e>
                          <m:r>
                            <a:rPr lang="en-US" i="1"/>
                            <m:t>𝑢</m:t>
                          </m:r>
                        </m:e>
                      </m:ba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2974" y="4191000"/>
                <a:ext cx="2636811" cy="407612"/>
              </a:xfrm>
              <a:prstGeom prst="rect">
                <a:avLst/>
              </a:prstGeom>
              <a:blipFill rotWithShape="1">
                <a:blip r:embed="rId5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850A7-C12E-4C54-B4F7-AA9D2C6FDC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45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52600"/>
            <a:ext cx="3578810" cy="457410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5800" y="53975"/>
            <a:ext cx="7772400" cy="1470025"/>
          </a:xfrm>
        </p:spPr>
        <p:txBody>
          <a:bodyPr/>
          <a:lstStyle/>
          <a:p>
            <a:r>
              <a:rPr lang="en-US" dirty="0" smtClean="0"/>
              <a:t>Controlling Pendulum Angle &amp; Ride Height: Sliding Control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3577327" y="1905000"/>
                <a:ext cx="5490473" cy="8985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/>
                        <m:t>𝑞</m:t>
                      </m:r>
                      <m:r>
                        <a:rPr lang="en-US" i="1"/>
                        <m:t>=</m:t>
                      </m:r>
                      <m:sSup>
                        <m:sSupPr>
                          <m:ctrlPr>
                            <a:rPr lang="en-US" i="1"/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/>
                              </m:ctrlPr>
                            </m:dPr>
                            <m:e>
                              <m:r>
                                <a:rPr lang="en-US" i="1"/>
                                <m:t>𝜃</m:t>
                              </m:r>
                              <m:r>
                                <a:rPr lang="en-US" i="1"/>
                                <m:t> </m:t>
                              </m:r>
                              <m:r>
                                <a:rPr lang="en-US" i="1"/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i="1"/>
                            <m:t>𝑇</m:t>
                          </m:r>
                        </m:sup>
                      </m:sSup>
                      <m:r>
                        <a:rPr lang="en-US" i="1"/>
                        <m:t>,  </m:t>
                      </m:r>
                      <m:acc>
                        <m:accPr>
                          <m:chr m:val="̇"/>
                          <m:ctrlPr>
                            <a:rPr lang="en-US" i="1"/>
                          </m:ctrlPr>
                        </m:accPr>
                        <m:e>
                          <m:r>
                            <a:rPr lang="en-US" i="1"/>
                            <m:t>𝑞</m:t>
                          </m:r>
                        </m:e>
                      </m:acc>
                      <m:r>
                        <a:rPr lang="en-US" i="1"/>
                        <m:t>=</m:t>
                      </m:r>
                      <m:sSup>
                        <m:sSupPr>
                          <m:ctrlPr>
                            <a:rPr lang="en-US" i="1"/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/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en-US" i="1"/>
                                  </m:ctrlPr>
                                </m:accPr>
                                <m:e>
                                  <m:r>
                                    <a:rPr lang="en-US" i="1"/>
                                    <m:t>𝜃</m:t>
                                  </m:r>
                                </m:e>
                              </m:acc>
                              <m:acc>
                                <m:accPr>
                                  <m:chr m:val="̇"/>
                                  <m:ctrlPr>
                                    <a:rPr lang="en-US" i="1"/>
                                  </m:ctrlPr>
                                </m:accPr>
                                <m:e>
                                  <m:r>
                                    <a:rPr lang="en-US" i="1"/>
                                    <m:t> </m:t>
                                  </m:r>
                                  <m:r>
                                    <a:rPr lang="en-US" i="1"/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i="1"/>
                            <m:t>𝑇</m:t>
                          </m:r>
                        </m:sup>
                      </m:sSup>
                      <m:r>
                        <a:rPr lang="en-US" i="1"/>
                        <m:t>,  </m:t>
                      </m:r>
                      <m:acc>
                        <m:accPr>
                          <m:chr m:val="̃"/>
                          <m:ctrlPr>
                            <a:rPr lang="en-US" i="1"/>
                          </m:ctrlPr>
                        </m:accPr>
                        <m:e>
                          <m:bar>
                            <m:barPr>
                              <m:ctrlPr>
                                <a:rPr lang="en-US" i="1"/>
                              </m:ctrlPr>
                            </m:barPr>
                            <m:e>
                              <m:r>
                                <a:rPr lang="en-US" i="1"/>
                                <m:t>𝑞</m:t>
                              </m:r>
                            </m:e>
                          </m:bar>
                        </m:e>
                      </m:acc>
                      <m:r>
                        <a:rPr lang="en-US" i="1"/>
                        <m:t>=</m:t>
                      </m:r>
                      <m:bar>
                        <m:barPr>
                          <m:ctrlPr>
                            <a:rPr lang="en-US" i="1"/>
                          </m:ctrlPr>
                        </m:barPr>
                        <m:e>
                          <m:r>
                            <a:rPr lang="en-US" i="1"/>
                            <m:t>𝑞</m:t>
                          </m:r>
                        </m:e>
                      </m:bar>
                      <m:r>
                        <a:rPr lang="en-US" i="1"/>
                        <m:t>−</m:t>
                      </m:r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bar>
                            <m:barPr>
                              <m:ctrlPr>
                                <a:rPr lang="en-US" i="1"/>
                              </m:ctrlPr>
                            </m:barPr>
                            <m:e>
                              <m:r>
                                <a:rPr lang="en-US" i="1"/>
                                <m:t>𝑞</m:t>
                              </m:r>
                            </m:e>
                          </m:bar>
                        </m:e>
                        <m:sub>
                          <m:r>
                            <a:rPr lang="en-US" i="1"/>
                            <m:t>𝑑</m:t>
                          </m:r>
                        </m:sub>
                      </m:sSub>
                      <m:r>
                        <a:rPr lang="en-US" i="1"/>
                        <m:t>,  </m:t>
                      </m:r>
                      <m:r>
                        <a:rPr lang="en-US" i="1"/>
                        <m:t>𝑠</m:t>
                      </m:r>
                      <m:r>
                        <a:rPr lang="en-US" i="1"/>
                        <m:t>=</m:t>
                      </m:r>
                      <m:acc>
                        <m:accPr>
                          <m:chr m:val="̇"/>
                          <m:ctrlPr>
                            <a:rPr lang="en-US" i="1"/>
                          </m:ctrlPr>
                        </m:accPr>
                        <m:e>
                          <m:acc>
                            <m:accPr>
                              <m:chr m:val="̃"/>
                              <m:ctrlPr>
                                <a:rPr lang="en-US" i="1"/>
                              </m:ctrlPr>
                            </m:accPr>
                            <m:e>
                              <m:bar>
                                <m:barPr>
                                  <m:ctrlPr>
                                    <a:rPr lang="en-US" i="1"/>
                                  </m:ctrlPr>
                                </m:barPr>
                                <m:e>
                                  <m:r>
                                    <a:rPr lang="en-US" i="1"/>
                                    <m:t>𝑞</m:t>
                                  </m:r>
                                </m:e>
                              </m:bar>
                            </m:e>
                          </m:acc>
                        </m:e>
                      </m:acc>
                      <m:r>
                        <a:rPr lang="en-US" i="1"/>
                        <m:t>+</m:t>
                      </m:r>
                      <m:r>
                        <a:rPr lang="en-US" i="1"/>
                        <m:t>𝜆</m:t>
                      </m:r>
                      <m:acc>
                        <m:accPr>
                          <m:chr m:val="̃"/>
                          <m:ctrlPr>
                            <a:rPr lang="en-US" i="1"/>
                          </m:ctrlPr>
                        </m:accPr>
                        <m:e>
                          <m:bar>
                            <m:barPr>
                              <m:ctrlPr>
                                <a:rPr lang="en-US" i="1"/>
                              </m:ctrlPr>
                            </m:barPr>
                            <m:e>
                              <m:r>
                                <a:rPr lang="en-US" i="1"/>
                                <m:t>𝑞</m:t>
                              </m:r>
                            </m:e>
                          </m:ba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7327" y="1905000"/>
                <a:ext cx="5490473" cy="89851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4724400" y="3241408"/>
                <a:ext cx="2769028" cy="5068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/>
                        <m:t> </m:t>
                      </m:r>
                      <m:acc>
                        <m:accPr>
                          <m:chr m:val="̇"/>
                          <m:ctrlPr>
                            <a:rPr lang="en-US" i="1"/>
                          </m:ctrlPr>
                        </m:accPr>
                        <m:e>
                          <m:bar>
                            <m:barPr>
                              <m:ctrlPr>
                                <a:rPr lang="en-US" i="1"/>
                              </m:ctrlPr>
                            </m:barPr>
                            <m:e>
                              <m:r>
                                <a:rPr lang="en-US" i="1"/>
                                <m:t>𝑞</m:t>
                              </m:r>
                            </m:e>
                          </m:bar>
                        </m:e>
                      </m:acc>
                      <m:r>
                        <a:rPr lang="en-US" i="1"/>
                        <m:t>=</m:t>
                      </m:r>
                      <m:r>
                        <a:rPr lang="en-US" i="1"/>
                        <m:t>𝑓</m:t>
                      </m:r>
                      <m:d>
                        <m:dPr>
                          <m:ctrlPr>
                            <a:rPr lang="en-US" i="1"/>
                          </m:ctrlPr>
                        </m:dPr>
                        <m:e>
                          <m:bar>
                            <m:barPr>
                              <m:ctrlPr>
                                <a:rPr lang="en-US" i="1"/>
                              </m:ctrlPr>
                            </m:barPr>
                            <m:e>
                              <m:r>
                                <a:rPr lang="en-US" i="1"/>
                                <m:t>𝑞</m:t>
                              </m:r>
                            </m:e>
                          </m:bar>
                          <m:r>
                            <a:rPr lang="en-US" i="1"/>
                            <m:t>,</m:t>
                          </m:r>
                          <m:r>
                            <a:rPr lang="en-US" i="1"/>
                            <m:t>𝑑</m:t>
                          </m:r>
                          <m:r>
                            <a:rPr lang="en-US" i="1"/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i="1"/>
                              </m:ctrlPr>
                            </m:accPr>
                            <m:e>
                              <m:r>
                                <a:rPr lang="en-US" i="1"/>
                                <m:t>𝑑</m:t>
                              </m:r>
                            </m:e>
                          </m:acc>
                          <m:r>
                            <a:rPr lang="en-US" i="1"/>
                            <m:t>,</m:t>
                          </m:r>
                          <m:acc>
                            <m:accPr>
                              <m:chr m:val="̈"/>
                              <m:ctrlPr>
                                <a:rPr lang="en-US" i="1"/>
                              </m:ctrlPr>
                            </m:accPr>
                            <m:e>
                              <m:r>
                                <a:rPr lang="en-US" i="1"/>
                                <m:t>𝑑</m:t>
                              </m:r>
                            </m:e>
                          </m:acc>
                        </m:e>
                      </m:d>
                      <m:r>
                        <a:rPr lang="en-US" i="1"/>
                        <m:t>+</m:t>
                      </m:r>
                      <m:r>
                        <a:rPr lang="en-US" i="1"/>
                        <m:t>𝐵</m:t>
                      </m:r>
                      <m:r>
                        <a:rPr lang="en-US" i="1"/>
                        <m:t>(</m:t>
                      </m:r>
                      <m:bar>
                        <m:barPr>
                          <m:ctrlPr>
                            <a:rPr lang="en-US" i="1"/>
                          </m:ctrlPr>
                        </m:barPr>
                        <m:e>
                          <m:r>
                            <a:rPr lang="en-US" i="1"/>
                            <m:t>𝑞</m:t>
                          </m:r>
                        </m:e>
                      </m:bar>
                      <m:r>
                        <a:rPr lang="en-US" i="1"/>
                        <m:t>)</m:t>
                      </m:r>
                      <m:bar>
                        <m:barPr>
                          <m:ctrlPr>
                            <a:rPr lang="en-US" i="1"/>
                          </m:ctrlPr>
                        </m:barPr>
                        <m:e>
                          <m:r>
                            <a:rPr lang="en-US" i="1"/>
                            <m:t>𝑢</m:t>
                          </m:r>
                        </m:e>
                      </m:ba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3241408"/>
                <a:ext cx="2769028" cy="50687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4676790" y="4390837"/>
                <a:ext cx="2416238" cy="5361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/>
                          </m:ctrlPr>
                        </m:accPr>
                        <m:e>
                          <m:bar>
                            <m:barPr>
                              <m:ctrlPr>
                                <a:rPr lang="en-US" i="1"/>
                              </m:ctrlPr>
                            </m:barPr>
                            <m:e>
                              <m:r>
                                <a:rPr lang="en-US" i="1"/>
                                <m:t>𝑢</m:t>
                              </m:r>
                            </m:e>
                          </m:bar>
                        </m:e>
                      </m:acc>
                      <m:r>
                        <a:rPr lang="en-US" i="1"/>
                        <m:t>=</m:t>
                      </m:r>
                      <m:sSup>
                        <m:sSupPr>
                          <m:ctrlPr>
                            <a:rPr lang="en-US" i="1"/>
                          </m:ctrlPr>
                        </m:sSupPr>
                        <m:e>
                          <m:r>
                            <a:rPr lang="en-US" i="1"/>
                            <m:t>𝐵</m:t>
                          </m:r>
                        </m:e>
                        <m:sup>
                          <m:r>
                            <a:rPr lang="en-US" i="1"/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/>
                          </m:ctrlPr>
                        </m:dPr>
                        <m:e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US" i="1"/>
                                  </m:ctrlPr>
                                </m:accPr>
                                <m:e>
                                  <m:bar>
                                    <m:barPr>
                                      <m:ctrlPr>
                                        <a:rPr lang="en-US" i="1"/>
                                      </m:ctrlPr>
                                    </m:barPr>
                                    <m:e>
                                      <m:r>
                                        <a:rPr lang="en-US" i="1"/>
                                        <m:t>𝑞</m:t>
                                      </m:r>
                                    </m:e>
                                  </m:bar>
                                </m:e>
                              </m:acc>
                            </m:e>
                            <m:sub>
                              <m:r>
                                <a:rPr lang="en-US" i="1"/>
                                <m:t>𝑑</m:t>
                              </m:r>
                            </m:sub>
                          </m:sSub>
                          <m:r>
                            <a:rPr lang="en-US" i="1"/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i="1"/>
                              </m:ctrlPr>
                            </m:accPr>
                            <m:e>
                              <m:r>
                                <a:rPr lang="en-US" i="1"/>
                                <m:t>𝑓</m:t>
                              </m:r>
                            </m:e>
                          </m:acc>
                          <m:r>
                            <a:rPr lang="en-US" i="1"/>
                            <m:t>−</m:t>
                          </m:r>
                          <m:r>
                            <a:rPr lang="en-US" i="1"/>
                            <m:t>𝜆</m:t>
                          </m:r>
                          <m:acc>
                            <m:accPr>
                              <m:chr m:val="̇"/>
                              <m:ctrlPr>
                                <a:rPr lang="en-US" i="1"/>
                              </m:ctrlPr>
                            </m:accPr>
                            <m:e>
                              <m:acc>
                                <m:accPr>
                                  <m:chr m:val="̃"/>
                                  <m:ctrlPr>
                                    <a:rPr lang="en-US" i="1"/>
                                  </m:ctrlPr>
                                </m:accPr>
                                <m:e>
                                  <m:bar>
                                    <m:barPr>
                                      <m:ctrlPr>
                                        <a:rPr lang="en-US" i="1"/>
                                      </m:ctrlPr>
                                    </m:barPr>
                                    <m:e>
                                      <m:r>
                                        <a:rPr lang="en-US" i="1"/>
                                        <m:t>𝑞</m:t>
                                      </m:r>
                                    </m:e>
                                  </m:bar>
                                </m:e>
                              </m:acc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790" y="4390837"/>
                <a:ext cx="2416238" cy="536172"/>
              </a:xfrm>
              <a:prstGeom prst="rect">
                <a:avLst/>
              </a:prstGeom>
              <a:blipFill rotWithShape="1">
                <a:blip r:embed="rId5"/>
                <a:stretch>
                  <a:fillRect r="-4786" b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4629181" y="5562600"/>
                <a:ext cx="2511457" cy="5648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i="1"/>
                          </m:ctrlPr>
                        </m:barPr>
                        <m:e>
                          <m:r>
                            <a:rPr lang="en-US" i="1"/>
                            <m:t>𝑢</m:t>
                          </m:r>
                        </m:e>
                      </m:bar>
                      <m:r>
                        <a:rPr lang="en-US" i="1"/>
                        <m:t>=</m:t>
                      </m:r>
                      <m:acc>
                        <m:accPr>
                          <m:chr m:val="̂"/>
                          <m:ctrlPr>
                            <a:rPr lang="en-US" i="1"/>
                          </m:ctrlPr>
                        </m:accPr>
                        <m:e>
                          <m:bar>
                            <m:barPr>
                              <m:ctrlPr>
                                <a:rPr lang="en-US" i="1"/>
                              </m:ctrlPr>
                            </m:barPr>
                            <m:e>
                              <m:r>
                                <a:rPr lang="en-US" i="1"/>
                                <m:t>𝑢</m:t>
                              </m:r>
                            </m:e>
                          </m:bar>
                        </m:e>
                      </m:acc>
                      <m:r>
                        <a:rPr lang="en-US" i="1"/>
                        <m:t>+</m:t>
                      </m:r>
                      <m:d>
                        <m:dPr>
                          <m:ctrlPr>
                            <a:rPr lang="en-US" i="1"/>
                          </m:ctrlPr>
                        </m:dPr>
                        <m:e>
                          <m:r>
                            <a:rPr lang="en-US" i="1"/>
                            <m:t>𝐹</m:t>
                          </m:r>
                          <m:r>
                            <a:rPr lang="en-US" i="1"/>
                            <m:t>+</m:t>
                          </m:r>
                          <m:r>
                            <a:rPr lang="en-US" i="1"/>
                            <m:t>𝜂</m:t>
                          </m:r>
                        </m:e>
                      </m:d>
                      <m:r>
                        <a:rPr lang="en-US" i="1"/>
                        <m:t>𝑠𝑎𝑡</m:t>
                      </m:r>
                      <m:r>
                        <a:rPr lang="en-US" i="1"/>
                        <m:t>(</m:t>
                      </m:r>
                      <m:f>
                        <m:fPr>
                          <m:ctrlPr>
                            <a:rPr lang="en-US" i="1"/>
                          </m:ctrlPr>
                        </m:fPr>
                        <m:num>
                          <m:r>
                            <a:rPr lang="en-US" i="1"/>
                            <m:t>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/>
                            <m:t>Φ</m:t>
                          </m:r>
                        </m:den>
                      </m:f>
                      <m:r>
                        <a:rPr lang="en-US" i="1"/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181" y="5562600"/>
                <a:ext cx="2511457" cy="56483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850A7-C12E-4C54-B4F7-AA9D2C6FDC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30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5800" y="53975"/>
            <a:ext cx="7772400" cy="1470025"/>
          </a:xfrm>
        </p:spPr>
        <p:txBody>
          <a:bodyPr/>
          <a:lstStyle/>
          <a:p>
            <a:r>
              <a:rPr lang="en-US" dirty="0" smtClean="0"/>
              <a:t>Controlling Pendulum Velocity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52600"/>
            <a:ext cx="3578810" cy="45741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4038600" y="3200400"/>
                <a:ext cx="3894015" cy="7071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𝜃</m:t>
                          </m:r>
                        </m:e>
                        <m:sub>
                          <m:r>
                            <a:rPr lang="en-US" i="1"/>
                            <m:t>𝑑</m:t>
                          </m:r>
                        </m:sub>
                      </m:sSub>
                      <m:r>
                        <a:rPr lang="en-US" i="1"/>
                        <m:t>=</m:t>
                      </m:r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−</m:t>
                          </m:r>
                          <m:r>
                            <a:rPr lang="en-US" i="1"/>
                            <m:t>𝐾</m:t>
                          </m:r>
                        </m:e>
                        <m:sub>
                          <m:r>
                            <a:rPr lang="en-US" i="1"/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i="1"/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i="1"/>
                              </m:ctrlPr>
                            </m:accPr>
                            <m:e>
                              <m:r>
                                <a:rPr lang="en-US" i="1"/>
                                <m:t>𝑥</m:t>
                              </m:r>
                            </m:e>
                          </m:acc>
                          <m:r>
                            <a:rPr lang="en-US" i="1"/>
                            <m:t>−</m:t>
                          </m:r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i="1"/>
                                  </m:ctrlPr>
                                </m:accPr>
                                <m:e>
                                  <m:r>
                                    <a:rPr lang="en-US" i="1"/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/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US" i="1"/>
                        <m:t>−</m:t>
                      </m:r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𝐾</m:t>
                          </m:r>
                        </m:e>
                        <m:sub>
                          <m:r>
                            <a:rPr lang="en-US" i="1"/>
                            <m:t>𝐼</m:t>
                          </m:r>
                        </m:sub>
                      </m:sSub>
                      <m:nary>
                        <m:naryPr>
                          <m:limLoc m:val="subSup"/>
                          <m:ctrlPr>
                            <a:rPr lang="en-US" i="1"/>
                          </m:ctrlPr>
                        </m:naryPr>
                        <m:sub>
                          <m:r>
                            <a:rPr lang="en-US" i="1"/>
                            <m:t>0</m:t>
                          </m:r>
                        </m:sub>
                        <m:sup>
                          <m:r>
                            <a:rPr lang="en-US" i="1"/>
                            <m:t>𝑡</m:t>
                          </m:r>
                        </m:sup>
                        <m:e>
                          <m:d>
                            <m:dPr>
                              <m:ctrlPr>
                                <a:rPr lang="en-US" i="1"/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en-US" i="1"/>
                                  </m:ctrlPr>
                                </m:accPr>
                                <m:e>
                                  <m:r>
                                    <a:rPr lang="en-US" i="1"/>
                                    <m:t>𝑥</m:t>
                                  </m:r>
                                </m:e>
                              </m:acc>
                              <m:r>
                                <a:rPr lang="en-US" i="1"/>
                                <m:t>−</m:t>
                              </m:r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i="1"/>
                                      </m:ctrlPr>
                                    </m:accPr>
                                    <m:e>
                                      <m:r>
                                        <a:rPr lang="en-US" i="1"/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/>
                                    <m:t>𝑑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/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3200400"/>
                <a:ext cx="3894015" cy="70718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850A7-C12E-4C54-B4F7-AA9D2C6FDC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795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5800" y="53975"/>
            <a:ext cx="7772400" cy="1470025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850A7-C12E-4C54-B4F7-AA9D2C6FDC35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371600"/>
            <a:ext cx="2743200" cy="2057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390900"/>
            <a:ext cx="6260123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81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5800" y="53975"/>
            <a:ext cx="7772400" cy="1470025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850A7-C12E-4C54-B4F7-AA9D2C6FDC35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371600"/>
            <a:ext cx="2743200" cy="2057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433752"/>
            <a:ext cx="6260123" cy="330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37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5800" y="53975"/>
            <a:ext cx="7772400" cy="1470025"/>
          </a:xfrm>
        </p:spPr>
        <p:txBody>
          <a:bodyPr/>
          <a:lstStyle/>
          <a:p>
            <a:r>
              <a:rPr lang="en-US" dirty="0" smtClean="0"/>
              <a:t>Animation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850A7-C12E-4C54-B4F7-AA9D2C6FDC35}" type="slidenum">
              <a:rPr lang="en-US" smtClean="0"/>
              <a:t>8</a:t>
            </a:fld>
            <a:endParaRPr lang="en-US"/>
          </a:p>
        </p:txBody>
      </p:sp>
      <p:pic>
        <p:nvPicPr>
          <p:cNvPr id="2" name="projmovie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00313" y="1795463"/>
            <a:ext cx="414337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2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228</Words>
  <Application>Microsoft Office PowerPoint</Application>
  <PresentationFormat>On-screen Show (4:3)</PresentationFormat>
  <Paragraphs>27</Paragraphs>
  <Slides>8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Simulation of Inverted Pendulum with Active Suspension</vt:lpstr>
      <vt:lpstr>System Model</vt:lpstr>
      <vt:lpstr>Equations of Motion</vt:lpstr>
      <vt:lpstr>Controlling Pendulum Angle &amp; Ride Height: Sliding Control</vt:lpstr>
      <vt:lpstr>Controlling Pendulum Velocity</vt:lpstr>
      <vt:lpstr>Results</vt:lpstr>
      <vt:lpstr>Results</vt:lpstr>
      <vt:lpstr>Animation</vt:lpstr>
    </vt:vector>
  </TitlesOfParts>
  <Company>MIT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Simulation of Inverted Pendulum with Active Suspension</dc:title>
  <dc:creator>sotingco</dc:creator>
  <cp:lastModifiedBy>sotingco</cp:lastModifiedBy>
  <cp:revision>4</cp:revision>
  <dcterms:created xsi:type="dcterms:W3CDTF">2011-12-05T21:30:32Z</dcterms:created>
  <dcterms:modified xsi:type="dcterms:W3CDTF">2011-12-05T22:10:22Z</dcterms:modified>
</cp:coreProperties>
</file>